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936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l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png"/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wmf"/><Relationship Id="rId2" Type="http://schemas.openxmlformats.org/officeDocument/2006/relationships/control" Target="../activeX/activeX1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2706" name="TextBox 3"/>
          <p:cNvSpPr txBox="1"/>
          <p:nvPr/>
        </p:nvSpPr>
        <p:spPr>
          <a:xfrm>
            <a:off x="2303463" y="2205038"/>
            <a:ext cx="2628900" cy="85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5000" b="1" dirty="0">
                <a:latin typeface="Arial" panose="020B0604020202020204" pitchFamily="34" charset="0"/>
                <a:ea typeface="楷体_GB2312" pitchFamily="49" charset="-122"/>
              </a:rPr>
              <a:t>推理</a:t>
            </a:r>
            <a:endParaRPr lang="zh-CN" altLang="en-US" sz="50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2707" name="Rectangle 7"/>
          <p:cNvSpPr/>
          <p:nvPr/>
        </p:nvSpPr>
        <p:spPr>
          <a:xfrm>
            <a:off x="395288" y="260350"/>
            <a:ext cx="5283200" cy="9366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l"/>
            <a:r>
              <a:rPr lang="zh-CN" altLang="en-US" sz="4000" b="1" dirty="0">
                <a:latin typeface="Arial" panose="020B0604020202020204" pitchFamily="34" charset="0"/>
                <a:ea typeface="楷体_GB2312" pitchFamily="49" charset="-122"/>
              </a:rPr>
              <a:t>数学广角</a:t>
            </a:r>
            <a:r>
              <a:rPr lang="en-US" altLang="zh-CN" sz="4000" b="1">
                <a:latin typeface="宋体" panose="02010600030101010101" pitchFamily="2" charset="-122"/>
              </a:rPr>
              <a:t>——</a:t>
            </a:r>
            <a:r>
              <a:rPr lang="zh-CN" altLang="en-US" sz="4000" b="1" dirty="0">
                <a:latin typeface="Arial" panose="020B0604020202020204" pitchFamily="34" charset="0"/>
                <a:ea typeface="楷体_GB2312" pitchFamily="49" charset="-122"/>
              </a:rPr>
              <a:t>推理</a:t>
            </a:r>
            <a:endParaRPr lang="zh-CN" altLang="en-US" sz="40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81922" name="Rectangle 2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l"/>
            <a:r>
              <a:rPr lang="zh-CN" altLang="en-US" sz="4000" b="1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三、巩固练习</a:t>
            </a:r>
            <a:endParaRPr lang="zh-CN" altLang="en-US" sz="4000" b="1" dirty="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1923" name="Rectangle 41"/>
          <p:cNvSpPr/>
          <p:nvPr/>
        </p:nvSpPr>
        <p:spPr>
          <a:xfrm>
            <a:off x="1266825" y="1643063"/>
            <a:ext cx="1943100" cy="6413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000" b="1"/>
              <a:t>连一连。</a:t>
            </a:r>
            <a:endParaRPr lang="zh-CN" altLang="en-US" sz="3000" b="1"/>
          </a:p>
        </p:txBody>
      </p:sp>
      <p:sp>
        <p:nvSpPr>
          <p:cNvPr id="81924" name="Line 73"/>
          <p:cNvSpPr/>
          <p:nvPr/>
        </p:nvSpPr>
        <p:spPr>
          <a:xfrm>
            <a:off x="2289175" y="4818063"/>
            <a:ext cx="2447925" cy="91440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1925" name="Line 74"/>
          <p:cNvSpPr/>
          <p:nvPr/>
        </p:nvSpPr>
        <p:spPr>
          <a:xfrm flipH="1">
            <a:off x="2289175" y="4792663"/>
            <a:ext cx="4746625" cy="868362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1926" name="Line 76"/>
          <p:cNvSpPr/>
          <p:nvPr/>
        </p:nvSpPr>
        <p:spPr>
          <a:xfrm>
            <a:off x="4787900" y="4799013"/>
            <a:ext cx="2247900" cy="93345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81927" name="Group 64"/>
          <p:cNvGrpSpPr/>
          <p:nvPr/>
        </p:nvGrpSpPr>
        <p:grpSpPr>
          <a:xfrm>
            <a:off x="211138" y="2246313"/>
            <a:ext cx="3816350" cy="1943100"/>
            <a:chOff x="0" y="0"/>
            <a:chExt cx="2404" cy="1224"/>
          </a:xfrm>
        </p:grpSpPr>
        <p:pic>
          <p:nvPicPr>
            <p:cNvPr id="81928" name="Picture 31" descr="未标题-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871" cy="122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29" name="AutoShape 27"/>
            <p:cNvSpPr/>
            <p:nvPr/>
          </p:nvSpPr>
          <p:spPr>
            <a:xfrm>
              <a:off x="771" y="214"/>
              <a:ext cx="1633" cy="666"/>
            </a:xfrm>
            <a:prstGeom prst="wedgeRoundRectCallout">
              <a:avLst>
                <a:gd name="adj1" fmla="val -61269"/>
                <a:gd name="adj2" fmla="val 39810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第</a:t>
              </a:r>
              <a:r>
                <a:rPr lang="en-US" altLang="zh-CN" sz="2400" b="1"/>
                <a:t>1</a:t>
              </a:r>
              <a:r>
                <a:rPr lang="zh-CN" altLang="en-US" sz="2400" b="1" dirty="0">
                  <a:latin typeface="楷体_GB2312" pitchFamily="49" charset="-122"/>
                </a:rPr>
                <a:t>台电脑最便宜。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</p:grpSp>
      <p:grpSp>
        <p:nvGrpSpPr>
          <p:cNvPr id="81930" name="Group 66"/>
          <p:cNvGrpSpPr/>
          <p:nvPr/>
        </p:nvGrpSpPr>
        <p:grpSpPr>
          <a:xfrm>
            <a:off x="4487863" y="1268413"/>
            <a:ext cx="4494212" cy="2016125"/>
            <a:chOff x="0" y="0"/>
            <a:chExt cx="2831" cy="1270"/>
          </a:xfrm>
        </p:grpSpPr>
        <p:sp>
          <p:nvSpPr>
            <p:cNvPr id="81931" name="AutoShape 27"/>
            <p:cNvSpPr/>
            <p:nvPr/>
          </p:nvSpPr>
          <p:spPr>
            <a:xfrm>
              <a:off x="0" y="259"/>
              <a:ext cx="1996" cy="666"/>
            </a:xfrm>
            <a:prstGeom prst="wedgeRoundRectCallout">
              <a:avLst>
                <a:gd name="adj1" fmla="val 55912"/>
                <a:gd name="adj2" fmla="val 2115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第</a:t>
              </a:r>
              <a:r>
                <a:rPr lang="en-US" altLang="zh-CN" sz="2400" b="1"/>
                <a:t>2</a:t>
              </a:r>
              <a:r>
                <a:rPr lang="zh-CN" altLang="en-US" sz="2400" b="1" dirty="0">
                  <a:latin typeface="楷体_GB2312" pitchFamily="49" charset="-122"/>
                </a:rPr>
                <a:t>台电脑不是最贵的。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  <p:pic>
          <p:nvPicPr>
            <p:cNvPr id="81932" name="Picture 31" descr="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96" y="0"/>
              <a:ext cx="835" cy="127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81933" name="组合 1"/>
          <p:cNvGrpSpPr/>
          <p:nvPr/>
        </p:nvGrpSpPr>
        <p:grpSpPr>
          <a:xfrm>
            <a:off x="1552575" y="5653088"/>
            <a:ext cx="6338888" cy="738187"/>
            <a:chOff x="-7938" y="-7934"/>
            <a:chExt cx="6339174" cy="737851"/>
          </a:xfrm>
        </p:grpSpPr>
        <p:sp>
          <p:nvSpPr>
            <p:cNvPr id="81934" name="Text Box 63"/>
            <p:cNvSpPr/>
            <p:nvPr/>
          </p:nvSpPr>
          <p:spPr>
            <a:xfrm>
              <a:off x="2325793" y="-7934"/>
              <a:ext cx="1671712" cy="73785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  <a:effectLst>
              <a:outerShdw dist="20000" dir="5400000" algn="ctr" rotWithShape="0">
                <a:srgbClr val="000000">
                  <a:alpha val="37000"/>
                </a:srgbClr>
              </a:outerShdw>
            </a:effectLst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algn="ctr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3000" b="1"/>
                <a:t>3498</a:t>
              </a:r>
              <a:r>
                <a:rPr lang="zh-CN" altLang="en-US" sz="3000" b="1" dirty="0">
                  <a:latin typeface="楷体_GB2312" pitchFamily="49" charset="-122"/>
                </a:rPr>
                <a:t>元</a:t>
              </a:r>
              <a:endParaRPr lang="zh-CN" altLang="en-US" sz="3000" b="1" dirty="0">
                <a:latin typeface="楷体_GB2312" pitchFamily="49" charset="-122"/>
              </a:endParaRPr>
            </a:p>
          </p:txBody>
        </p:sp>
        <p:sp>
          <p:nvSpPr>
            <p:cNvPr id="81935" name="Text Box 63"/>
            <p:cNvSpPr/>
            <p:nvPr/>
          </p:nvSpPr>
          <p:spPr>
            <a:xfrm>
              <a:off x="-7938" y="-7934"/>
              <a:ext cx="1671713" cy="73785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  <a:effectLst>
              <a:outerShdw dist="20000" dir="5400000" algn="ctr" rotWithShape="0">
                <a:srgbClr val="000000">
                  <a:alpha val="37000"/>
                </a:srgbClr>
              </a:outerShdw>
            </a:effectLst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algn="ctr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3000" b="1"/>
                <a:t>6900</a:t>
              </a:r>
              <a:r>
                <a:rPr lang="zh-CN" altLang="en-US" sz="3000" b="1" dirty="0">
                  <a:latin typeface="楷体_GB2312" pitchFamily="49" charset="-122"/>
                </a:rPr>
                <a:t>元</a:t>
              </a:r>
              <a:endParaRPr lang="zh-CN" altLang="en-US" sz="3000" b="1" dirty="0">
                <a:latin typeface="楷体_GB2312" pitchFamily="49" charset="-122"/>
              </a:endParaRPr>
            </a:p>
          </p:txBody>
        </p:sp>
        <p:sp>
          <p:nvSpPr>
            <p:cNvPr id="81936" name="Text Box 63"/>
            <p:cNvSpPr/>
            <p:nvPr/>
          </p:nvSpPr>
          <p:spPr>
            <a:xfrm>
              <a:off x="4659523" y="-7934"/>
              <a:ext cx="1671713" cy="73785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  <a:effectLst>
              <a:outerShdw dist="20000" dir="5400000" algn="ctr" rotWithShape="0">
                <a:srgbClr val="000000">
                  <a:alpha val="37000"/>
                </a:srgbClr>
              </a:outerShdw>
            </a:effectLst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algn="ctr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3000" b="1"/>
                <a:t>5412</a:t>
              </a:r>
              <a:r>
                <a:rPr lang="zh-CN" altLang="en-US" sz="3000" b="1" dirty="0">
                  <a:latin typeface="楷体_GB2312" pitchFamily="49" charset="-122"/>
                </a:rPr>
                <a:t>元</a:t>
              </a:r>
              <a:endParaRPr lang="zh-CN" altLang="en-US" sz="3000" b="1" dirty="0">
                <a:latin typeface="楷体_GB2312" pitchFamily="49" charset="-122"/>
              </a:endParaRPr>
            </a:p>
          </p:txBody>
        </p:sp>
      </p:grpSp>
      <p:grpSp>
        <p:nvGrpSpPr>
          <p:cNvPr id="81937" name="组合 5"/>
          <p:cNvGrpSpPr/>
          <p:nvPr/>
        </p:nvGrpSpPr>
        <p:grpSpPr>
          <a:xfrm>
            <a:off x="1511300" y="3170238"/>
            <a:ext cx="6354763" cy="1744662"/>
            <a:chOff x="0" y="0"/>
            <a:chExt cx="6354401" cy="1745009"/>
          </a:xfrm>
        </p:grpSpPr>
        <p:grpSp>
          <p:nvGrpSpPr>
            <p:cNvPr id="81938" name="组合 2"/>
            <p:cNvGrpSpPr/>
            <p:nvPr/>
          </p:nvGrpSpPr>
          <p:grpSpPr>
            <a:xfrm>
              <a:off x="4734667" y="49702"/>
              <a:ext cx="1619734" cy="1695125"/>
              <a:chOff x="0" y="0"/>
              <a:chExt cx="1619734" cy="1695125"/>
            </a:xfrm>
          </p:grpSpPr>
          <p:sp>
            <p:nvSpPr>
              <p:cNvPr id="81939" name="TextBox 22"/>
              <p:cNvSpPr txBox="1"/>
              <p:nvPr/>
            </p:nvSpPr>
            <p:spPr>
              <a:xfrm>
                <a:off x="136566" y="1165002"/>
                <a:ext cx="1418061" cy="5301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algn="ctr">
                  <a:lnSpc>
                    <a:spcPct val="120000"/>
                  </a:lnSpc>
                  <a:spcBef>
                    <a:spcPct val="0"/>
                  </a:spcBef>
                  <a:buNone/>
                </a:pPr>
                <a:r>
                  <a:rPr lang="zh-CN" altLang="en-US" sz="2400" b="1" dirty="0">
                    <a:latin typeface="楷体_GB2312" pitchFamily="49" charset="-122"/>
                  </a:rPr>
                  <a:t>第</a:t>
                </a:r>
                <a:r>
                  <a:rPr lang="en-US" altLang="zh-CN" sz="2400" b="1"/>
                  <a:t>3</a:t>
                </a:r>
                <a:r>
                  <a:rPr lang="zh-CN" altLang="en-US" sz="2400" b="1" dirty="0">
                    <a:latin typeface="楷体_GB2312" pitchFamily="49" charset="-122"/>
                  </a:rPr>
                  <a:t>台</a:t>
                </a:r>
                <a:endParaRPr lang="zh-CN" altLang="en-US" sz="2400" b="1" dirty="0">
                  <a:latin typeface="楷体_GB2312" pitchFamily="49" charset="-122"/>
                </a:endParaRPr>
              </a:p>
            </p:txBody>
          </p:sp>
          <p:pic>
            <p:nvPicPr>
              <p:cNvPr id="81940" name="Picture 58" descr="未标题-2"/>
              <p:cNvPicPr>
                <a:picLocks noChangeAspect="1"/>
              </p:cNvPicPr>
              <p:nvPr/>
            </p:nvPicPr>
            <p:blipFill>
              <a:blip r:embed="rId3"/>
              <a:srcRect l="1202" t="1602" r="3098"/>
              <a:stretch>
                <a:fillRect/>
              </a:stretch>
            </p:blipFill>
            <p:spPr>
              <a:xfrm>
                <a:off x="0" y="0"/>
                <a:ext cx="1619734" cy="124979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81941" name="组合 4"/>
            <p:cNvGrpSpPr/>
            <p:nvPr/>
          </p:nvGrpSpPr>
          <p:grpSpPr>
            <a:xfrm>
              <a:off x="0" y="0"/>
              <a:ext cx="1751142" cy="1745009"/>
              <a:chOff x="0" y="0"/>
              <a:chExt cx="1751142" cy="1745009"/>
            </a:xfrm>
          </p:grpSpPr>
          <p:sp>
            <p:nvSpPr>
              <p:cNvPr id="81942" name="TextBox 1"/>
              <p:cNvSpPr txBox="1"/>
              <p:nvPr/>
            </p:nvSpPr>
            <p:spPr>
              <a:xfrm>
                <a:off x="0" y="1214679"/>
                <a:ext cx="1432031" cy="5303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algn="ctr">
                  <a:lnSpc>
                    <a:spcPct val="120000"/>
                  </a:lnSpc>
                  <a:spcBef>
                    <a:spcPct val="0"/>
                  </a:spcBef>
                  <a:buNone/>
                </a:pPr>
                <a:r>
                  <a:rPr lang="zh-CN" altLang="en-US" sz="2400" b="1" dirty="0">
                    <a:latin typeface="楷体_GB2312" pitchFamily="49" charset="-122"/>
                  </a:rPr>
                  <a:t>第</a:t>
                </a:r>
                <a:r>
                  <a:rPr lang="en-US" altLang="zh-CN" sz="2400" b="1"/>
                  <a:t>1</a:t>
                </a:r>
                <a:r>
                  <a:rPr lang="zh-CN" altLang="en-US" sz="2400" b="1" dirty="0">
                    <a:latin typeface="楷体_GB2312" pitchFamily="49" charset="-122"/>
                  </a:rPr>
                  <a:t>台</a:t>
                </a:r>
                <a:endParaRPr lang="zh-CN" altLang="en-US" sz="2400" b="1" dirty="0">
                  <a:latin typeface="楷体_GB2312" pitchFamily="49" charset="-122"/>
                </a:endParaRPr>
              </a:p>
            </p:txBody>
          </p:sp>
          <p:pic>
            <p:nvPicPr>
              <p:cNvPr id="81943" name="Picture 56" descr="2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857" y="0"/>
                <a:ext cx="1748285" cy="1231227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81944" name="组合 3"/>
            <p:cNvGrpSpPr/>
            <p:nvPr/>
          </p:nvGrpSpPr>
          <p:grpSpPr>
            <a:xfrm>
              <a:off x="2196373" y="115441"/>
              <a:ext cx="2058278" cy="1629055"/>
              <a:chOff x="0" y="0"/>
              <a:chExt cx="2058278" cy="1629055"/>
            </a:xfrm>
          </p:grpSpPr>
          <p:sp>
            <p:nvSpPr>
              <p:cNvPr id="81945" name="TextBox 21"/>
              <p:cNvSpPr txBox="1"/>
              <p:nvPr/>
            </p:nvSpPr>
            <p:spPr>
              <a:xfrm>
                <a:off x="173111" y="1098739"/>
                <a:ext cx="1567532" cy="53031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algn="ctr">
                  <a:lnSpc>
                    <a:spcPct val="120000"/>
                  </a:lnSpc>
                  <a:spcBef>
                    <a:spcPct val="0"/>
                  </a:spcBef>
                  <a:buNone/>
                </a:pPr>
                <a:r>
                  <a:rPr lang="zh-CN" altLang="en-US" sz="2400" b="1" dirty="0">
                    <a:latin typeface="楷体_GB2312" pitchFamily="49" charset="-122"/>
                  </a:rPr>
                  <a:t>第</a:t>
                </a:r>
                <a:r>
                  <a:rPr lang="en-US" altLang="zh-CN" sz="2400" b="1"/>
                  <a:t>2</a:t>
                </a:r>
                <a:r>
                  <a:rPr lang="zh-CN" altLang="en-US" sz="2400" b="1" dirty="0">
                    <a:latin typeface="楷体_GB2312" pitchFamily="49" charset="-122"/>
                  </a:rPr>
                  <a:t>台</a:t>
                </a:r>
                <a:endParaRPr lang="zh-CN" altLang="en-US" sz="2400" b="1" dirty="0">
                  <a:latin typeface="楷体_GB2312" pitchFamily="49" charset="-122"/>
                </a:endParaRPr>
              </a:p>
            </p:txBody>
          </p:sp>
          <p:pic>
            <p:nvPicPr>
              <p:cNvPr id="81946" name="Picture 7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2058278" cy="110408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81947" name="TextBox 31"/>
          <p:cNvSpPr txBox="1"/>
          <p:nvPr/>
        </p:nvSpPr>
        <p:spPr>
          <a:xfrm>
            <a:off x="836613" y="1698625"/>
            <a:ext cx="552450" cy="568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>
              <a:lnSpc>
                <a:spcPct val="120000"/>
              </a:lnSpc>
            </a:pPr>
            <a:r>
              <a:rPr lang="en-US" altLang="zh-CN" sz="2600" b="1">
                <a:latin typeface="Arial" panose="020B0604020202020204" pitchFamily="34" charset="0"/>
                <a:ea typeface="楷体_GB2312" pitchFamily="49" charset="-122"/>
              </a:rPr>
              <a:t>3. </a:t>
            </a:r>
            <a:endParaRPr lang="en-US" altLang="zh-CN" sz="2600" b="1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1948" name="矩形 81947"/>
          <p:cNvSpPr/>
          <p:nvPr/>
        </p:nvSpPr>
        <p:spPr>
          <a:xfrm>
            <a:off x="0" y="5727700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l">
              <a:lnSpc>
                <a:spcPct val="120000"/>
              </a:lnSpc>
            </a:pPr>
            <a:endParaRPr lang="en-US" altLang="x-none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82946" name="Rectangle 2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l"/>
            <a:r>
              <a:rPr lang="zh-CN" altLang="en-US" sz="4000" b="1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四、课堂作业</a:t>
            </a:r>
            <a:endParaRPr lang="zh-CN" altLang="en-US" sz="4000" b="1" dirty="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2947" name="Text Box 16"/>
          <p:cNvSpPr txBox="1"/>
          <p:nvPr/>
        </p:nvSpPr>
        <p:spPr>
          <a:xfrm>
            <a:off x="885825" y="2527300"/>
            <a:ext cx="7515225" cy="25638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</a:rPr>
              <a:t>作业：</a:t>
            </a:r>
            <a:r>
              <a:rPr lang="zh-CN" altLang="en-US" sz="3600" b="1" dirty="0">
                <a:latin typeface="楷体_GB2312" pitchFamily="49" charset="-122"/>
              </a:rPr>
              <a:t>第</a:t>
            </a:r>
            <a:r>
              <a:rPr lang="en-US" altLang="zh-CN" sz="3600" b="1"/>
              <a:t>111</a:t>
            </a:r>
            <a:r>
              <a:rPr lang="zh-CN" altLang="en-US" sz="3600" b="1" dirty="0">
                <a:latin typeface="楷体_GB2312" pitchFamily="49" charset="-122"/>
              </a:rPr>
              <a:t>页练习二十一，第</a:t>
            </a:r>
            <a:r>
              <a:rPr lang="en-US" altLang="zh-CN" sz="3600" b="1"/>
              <a:t>2</a:t>
            </a:r>
            <a:r>
              <a:rPr lang="zh-CN" altLang="en-US" sz="3600" b="1" dirty="0">
                <a:latin typeface="楷体_GB2312" pitchFamily="49" charset="-122"/>
              </a:rPr>
              <a:t>题、</a:t>
            </a:r>
            <a:endParaRPr lang="en-US" altLang="zh-CN" sz="3600" b="1">
              <a:latin typeface="楷体_GB2312" pitchFamily="49" charset="-122"/>
            </a:endParaRP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3600" b="1">
                <a:latin typeface="楷体_GB2312" pitchFamily="49" charset="-122"/>
              </a:rPr>
              <a:t>      </a:t>
            </a:r>
            <a:r>
              <a:rPr lang="zh-CN" altLang="en-US" sz="3600" b="1" dirty="0">
                <a:latin typeface="楷体_GB2312" pitchFamily="49" charset="-122"/>
              </a:rPr>
              <a:t>第</a:t>
            </a:r>
            <a:r>
              <a:rPr lang="en-US" altLang="zh-CN" sz="3600" b="1"/>
              <a:t>3</a:t>
            </a:r>
            <a:r>
              <a:rPr lang="zh-CN" altLang="en-US" sz="3600" b="1" dirty="0">
                <a:latin typeface="楷体_GB2312" pitchFamily="49" charset="-122"/>
              </a:rPr>
              <a:t>题。</a:t>
            </a:r>
            <a:endParaRPr lang="zh-CN" altLang="en-US" sz="3600" b="1" dirty="0">
              <a:latin typeface="楷体_GB2312" pitchFamily="49" charset="-122"/>
            </a:endParaRPr>
          </a:p>
        </p:txBody>
      </p:sp>
      <p:sp>
        <p:nvSpPr>
          <p:cNvPr id="82948" name="矩形 82947"/>
          <p:cNvSpPr/>
          <p:nvPr/>
        </p:nvSpPr>
        <p:spPr>
          <a:xfrm>
            <a:off x="0" y="5727700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l">
              <a:lnSpc>
                <a:spcPct val="120000"/>
              </a:lnSpc>
            </a:pPr>
            <a:endParaRPr lang="en-US" altLang="x-none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3730" name="Rectangle 2"/>
          <p:cNvSpPr>
            <a:spLocks noGrp="1"/>
          </p:cNvSpPr>
          <p:nvPr>
            <p:ph type="title" idx="4294967295"/>
          </p:nvPr>
        </p:nvSpPr>
        <p:spPr>
          <a:ln/>
        </p:spPr>
        <p:txBody>
          <a:bodyPr vert="horz" wrap="square" anchor="ctr" anchorCtr="0"/>
          <a:p>
            <a:r>
              <a:rPr lang="zh-CN" altLang="en-US" sz="48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</a:rPr>
              <a:t>一、游戏导入，揭示课题</a:t>
            </a:r>
            <a:endParaRPr lang="zh-CN" altLang="en-US" sz="4800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</a:endParaRPr>
          </a:p>
        </p:txBody>
      </p:sp>
      <p:grpSp>
        <p:nvGrpSpPr>
          <p:cNvPr id="73731" name="Group 29"/>
          <p:cNvGrpSpPr/>
          <p:nvPr/>
        </p:nvGrpSpPr>
        <p:grpSpPr>
          <a:xfrm>
            <a:off x="336550" y="3214688"/>
            <a:ext cx="3663950" cy="1943100"/>
            <a:chOff x="0" y="0"/>
            <a:chExt cx="2308" cy="1224"/>
          </a:xfrm>
        </p:grpSpPr>
        <p:pic>
          <p:nvPicPr>
            <p:cNvPr id="73732" name="Picture 31" descr="未标题-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871" cy="122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3733" name="AutoShape 27"/>
            <p:cNvSpPr/>
            <p:nvPr/>
          </p:nvSpPr>
          <p:spPr>
            <a:xfrm>
              <a:off x="772" y="503"/>
              <a:ext cx="1536" cy="666"/>
            </a:xfrm>
            <a:prstGeom prst="wedgeRoundRectCallout">
              <a:avLst>
                <a:gd name="adj1" fmla="val -58981"/>
                <a:gd name="adj2" fmla="val -4559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是</a:t>
              </a:r>
              <a:r>
                <a:rPr lang="en-US" altLang="zh-CN" sz="2400" b="1">
                  <a:latin typeface="楷体_GB2312" pitchFamily="49" charset="-122"/>
                </a:rPr>
                <a:t>《</a:t>
              </a:r>
              <a:r>
                <a:rPr lang="zh-CN" altLang="en-US" sz="2400" b="1" dirty="0">
                  <a:latin typeface="楷体_GB2312" pitchFamily="49" charset="-122"/>
                </a:rPr>
                <a:t>科学世界</a:t>
              </a:r>
              <a:r>
                <a:rPr lang="en-US" altLang="zh-CN" sz="2400" b="1">
                  <a:latin typeface="楷体_GB2312" pitchFamily="49" charset="-122"/>
                </a:rPr>
                <a:t>》</a:t>
              </a:r>
              <a:r>
                <a:rPr lang="zh-CN" altLang="en-US" sz="2400" b="1" dirty="0">
                  <a:latin typeface="楷体_GB2312" pitchFamily="49" charset="-122"/>
                </a:rPr>
                <a:t>。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</p:grpSp>
      <p:grpSp>
        <p:nvGrpSpPr>
          <p:cNvPr id="73734" name="Group 28"/>
          <p:cNvGrpSpPr/>
          <p:nvPr/>
        </p:nvGrpSpPr>
        <p:grpSpPr>
          <a:xfrm>
            <a:off x="336550" y="3214688"/>
            <a:ext cx="2339975" cy="1943100"/>
            <a:chOff x="0" y="0"/>
            <a:chExt cx="1474" cy="1224"/>
          </a:xfrm>
        </p:grpSpPr>
        <p:pic>
          <p:nvPicPr>
            <p:cNvPr id="73735" name="Picture 31" descr="未标题-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871" cy="122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3736" name="AutoShape 27"/>
            <p:cNvSpPr/>
            <p:nvPr/>
          </p:nvSpPr>
          <p:spPr>
            <a:xfrm>
              <a:off x="763" y="512"/>
              <a:ext cx="711" cy="368"/>
            </a:xfrm>
            <a:prstGeom prst="wedgeRoundRectCallout">
              <a:avLst>
                <a:gd name="adj1" fmla="val -65565"/>
                <a:gd name="adj2" fmla="val -46542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>
                  <a:latin typeface="楷体_GB2312" pitchFamily="49" charset="-122"/>
                </a:rPr>
                <a:t>不能。</a:t>
              </a:r>
              <a:endParaRPr lang="zh-CN" altLang="en-US" sz="2400" b="1">
                <a:latin typeface="楷体_GB2312" pitchFamily="49" charset="-122"/>
              </a:endParaRPr>
            </a:p>
          </p:txBody>
        </p:sp>
      </p:grpSp>
      <p:grpSp>
        <p:nvGrpSpPr>
          <p:cNvPr id="73737" name="Group 33"/>
          <p:cNvGrpSpPr/>
          <p:nvPr/>
        </p:nvGrpSpPr>
        <p:grpSpPr>
          <a:xfrm>
            <a:off x="3695700" y="4652963"/>
            <a:ext cx="4967288" cy="2568575"/>
            <a:chOff x="0" y="0"/>
            <a:chExt cx="3129" cy="1618"/>
          </a:xfrm>
        </p:grpSpPr>
        <p:sp>
          <p:nvSpPr>
            <p:cNvPr id="73738" name="AutoShape 27"/>
            <p:cNvSpPr/>
            <p:nvPr/>
          </p:nvSpPr>
          <p:spPr>
            <a:xfrm>
              <a:off x="0" y="59"/>
              <a:ext cx="2209" cy="1559"/>
            </a:xfrm>
            <a:prstGeom prst="wedgeRoundRectCallout">
              <a:avLst>
                <a:gd name="adj1" fmla="val 61810"/>
                <a:gd name="adj2" fmla="val 12843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老师补充一个信息：我带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来的不是</a:t>
              </a:r>
              <a:r>
                <a:rPr lang="en-US" altLang="zh-CN" sz="2400" b="1">
                  <a:latin typeface="楷体_GB2312" pitchFamily="49" charset="-122"/>
                </a:rPr>
                <a:t>《</a:t>
              </a:r>
              <a:r>
                <a:rPr lang="zh-CN" altLang="en-US" sz="2400" b="1" dirty="0">
                  <a:latin typeface="楷体_GB2312" pitchFamily="49" charset="-122"/>
                </a:rPr>
                <a:t>经典故事书</a:t>
              </a:r>
              <a:r>
                <a:rPr lang="en-US" altLang="zh-CN" sz="2400" b="1">
                  <a:latin typeface="楷体_GB2312" pitchFamily="49" charset="-122"/>
                </a:rPr>
                <a:t>》</a:t>
              </a:r>
              <a:r>
                <a:rPr lang="zh-CN" altLang="en-US" sz="2400" b="1" dirty="0">
                  <a:latin typeface="楷体_GB2312" pitchFamily="49" charset="-122"/>
                </a:rPr>
                <a:t>。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现在能猜到了吗</a:t>
              </a:r>
              <a:r>
                <a:rPr lang="en-US" altLang="zh-CN" sz="2400" b="1">
                  <a:latin typeface="楷体_GB2312" pitchFamily="49" charset="-122"/>
                </a:rPr>
                <a:t>?</a:t>
              </a:r>
              <a:endParaRPr lang="en-US" altLang="zh-CN" sz="2400" b="1">
                <a:latin typeface="楷体_GB2312" pitchFamily="49" charset="-122"/>
              </a:endParaRPr>
            </a:p>
          </p:txBody>
        </p:sp>
        <p:pic>
          <p:nvPicPr>
            <p:cNvPr id="73739" name="Picture 52" descr="P-0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73" y="0"/>
              <a:ext cx="1056" cy="105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3740" name="Group 34"/>
          <p:cNvGrpSpPr/>
          <p:nvPr/>
        </p:nvGrpSpPr>
        <p:grpSpPr>
          <a:xfrm>
            <a:off x="3686175" y="4652963"/>
            <a:ext cx="4976813" cy="3481387"/>
            <a:chOff x="0" y="0"/>
            <a:chExt cx="3123" cy="2193"/>
          </a:xfrm>
        </p:grpSpPr>
        <p:sp>
          <p:nvSpPr>
            <p:cNvPr id="73741" name="AutoShape 27"/>
            <p:cNvSpPr/>
            <p:nvPr/>
          </p:nvSpPr>
          <p:spPr>
            <a:xfrm>
              <a:off x="0" y="38"/>
              <a:ext cx="2203" cy="2155"/>
            </a:xfrm>
            <a:prstGeom prst="wedgeRoundRectCallout">
              <a:avLst>
                <a:gd name="adj1" fmla="val 60991"/>
                <a:gd name="adj2" fmla="val -1074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老师今天带来了</a:t>
              </a:r>
              <a:r>
                <a:rPr lang="en-US" altLang="zh-CN" sz="2400" b="1">
                  <a:latin typeface="楷体_GB2312" pitchFamily="49" charset="-122"/>
                </a:rPr>
                <a:t>《</a:t>
              </a:r>
              <a:r>
                <a:rPr lang="zh-CN" altLang="en-US" sz="2400" b="1" dirty="0">
                  <a:latin typeface="楷体_GB2312" pitchFamily="49" charset="-122"/>
                </a:rPr>
                <a:t>经典故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事书</a:t>
              </a:r>
              <a:r>
                <a:rPr lang="en-US" altLang="zh-CN" sz="2400" b="1">
                  <a:latin typeface="楷体_GB2312" pitchFamily="49" charset="-122"/>
                </a:rPr>
                <a:t>》</a:t>
              </a:r>
              <a:r>
                <a:rPr lang="zh-CN" altLang="en-US" sz="2400" b="1" dirty="0">
                  <a:latin typeface="楷体_GB2312" pitchFamily="49" charset="-122"/>
                </a:rPr>
                <a:t>和</a:t>
              </a:r>
              <a:r>
                <a:rPr lang="en-US" altLang="zh-CN" sz="2400" b="1">
                  <a:latin typeface="楷体_GB2312" pitchFamily="49" charset="-122"/>
                </a:rPr>
                <a:t>《</a:t>
              </a:r>
              <a:r>
                <a:rPr lang="zh-CN" altLang="en-US" sz="2400" b="1" dirty="0">
                  <a:latin typeface="楷体_GB2312" pitchFamily="49" charset="-122"/>
                </a:rPr>
                <a:t>科学世界</a:t>
              </a:r>
              <a:r>
                <a:rPr lang="en-US" altLang="zh-CN" sz="2400" b="1">
                  <a:latin typeface="楷体_GB2312" pitchFamily="49" charset="-122"/>
                </a:rPr>
                <a:t>》</a:t>
              </a:r>
              <a:r>
                <a:rPr lang="zh-CN" altLang="en-US" sz="2400" b="1" dirty="0">
                  <a:latin typeface="楷体_GB2312" pitchFamily="49" charset="-122"/>
                </a:rPr>
                <a:t>中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的一本书，你能一下就猜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准是哪本书吗</a:t>
              </a:r>
              <a:r>
                <a:rPr lang="en-US" altLang="zh-CN" sz="2400" b="1">
                  <a:latin typeface="楷体_GB2312" pitchFamily="49" charset="-122"/>
                </a:rPr>
                <a:t>?</a:t>
              </a:r>
              <a:endParaRPr lang="en-US" altLang="zh-CN" sz="2400" b="1">
                <a:latin typeface="楷体_GB2312" pitchFamily="49" charset="-122"/>
              </a:endParaRPr>
            </a:p>
          </p:txBody>
        </p:sp>
        <p:pic>
          <p:nvPicPr>
            <p:cNvPr id="73742" name="Picture 52" descr="P-0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67" y="0"/>
              <a:ext cx="1056" cy="1056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73743" name="Picture 45" descr="C:\Users\wangwei\AppData\Local\Temp\SNAGHTMLab0cd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0288" y="1524000"/>
            <a:ext cx="1360487" cy="2401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44" name="Picture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7863" y="1836738"/>
            <a:ext cx="2125662" cy="1776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3745" name="矩形 73744"/>
          <p:cNvSpPr/>
          <p:nvPr/>
        </p:nvSpPr>
        <p:spPr>
          <a:xfrm>
            <a:off x="0" y="546258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l">
              <a:lnSpc>
                <a:spcPct val="120000"/>
              </a:lnSpc>
            </a:pPr>
            <a:endParaRPr lang="en-US" altLang="x-none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74754" name="Group 38"/>
          <p:cNvGrpSpPr/>
          <p:nvPr/>
        </p:nvGrpSpPr>
        <p:grpSpPr>
          <a:xfrm>
            <a:off x="5237163" y="4848225"/>
            <a:ext cx="3479800" cy="1865313"/>
            <a:chOff x="0" y="0"/>
            <a:chExt cx="2192" cy="1175"/>
          </a:xfrm>
        </p:grpSpPr>
        <p:sp>
          <p:nvSpPr>
            <p:cNvPr id="74755" name="AutoShape 27"/>
            <p:cNvSpPr/>
            <p:nvPr/>
          </p:nvSpPr>
          <p:spPr>
            <a:xfrm>
              <a:off x="0" y="212"/>
              <a:ext cx="1316" cy="963"/>
            </a:xfrm>
            <a:prstGeom prst="wedgeRoundRectCallout">
              <a:avLst>
                <a:gd name="adj1" fmla="val 58667"/>
                <a:gd name="adj2" fmla="val -12190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我们应该如何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思考呢？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  <p:pic>
          <p:nvPicPr>
            <p:cNvPr id="74756" name="Picture 52" descr="P-05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36" y="0"/>
              <a:ext cx="1056" cy="1056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74757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075" y="2901950"/>
            <a:ext cx="5553075" cy="1765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758" name="Rectangle 2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l"/>
            <a:r>
              <a:rPr lang="zh-CN" altLang="en-US" sz="4000" b="1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二、学习新知</a:t>
            </a:r>
            <a:endParaRPr lang="zh-CN" altLang="en-US" sz="4000" b="1" dirty="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4759" name="Rectangle 2"/>
          <p:cNvSpPr/>
          <p:nvPr/>
        </p:nvSpPr>
        <p:spPr>
          <a:xfrm>
            <a:off x="714375" y="14462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l"/>
            <a:r>
              <a:rPr lang="en-US" altLang="zh-CN" sz="30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</a:rPr>
              <a:t>一</a:t>
            </a:r>
            <a:r>
              <a:rPr lang="en-US" altLang="zh-CN" sz="3000" b="1"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</a:rPr>
              <a:t>初步理解</a:t>
            </a:r>
            <a:endParaRPr lang="zh-CN" altLang="en-US" sz="30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4760" name="Text Box 26"/>
          <p:cNvSpPr txBox="1"/>
          <p:nvPr/>
        </p:nvSpPr>
        <p:spPr>
          <a:xfrm>
            <a:off x="827088" y="2133600"/>
            <a:ext cx="7345362" cy="850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20000"/>
              </a:lnSpc>
              <a:spcBef>
                <a:spcPct val="50000"/>
              </a:spcBef>
            </a:pPr>
            <a:r>
              <a:rPr lang="zh-CN" altLang="en-US" sz="2200" b="1" dirty="0">
                <a:latin typeface="楷体_GB2312" pitchFamily="49" charset="-122"/>
                <a:ea typeface="楷体_GB2312" pitchFamily="49" charset="-122"/>
              </a:rPr>
              <a:t>有语文、数学和品德与生活三本书，下面三人各拿一本。小刚拿的是什么书？小丽呢？</a:t>
            </a:r>
            <a:endParaRPr lang="zh-CN" altLang="en-US" sz="22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74761" name="Group 31"/>
          <p:cNvGrpSpPr/>
          <p:nvPr/>
        </p:nvGrpSpPr>
        <p:grpSpPr>
          <a:xfrm>
            <a:off x="42863" y="4806950"/>
            <a:ext cx="4195762" cy="3421063"/>
            <a:chOff x="0" y="-39"/>
            <a:chExt cx="2643" cy="2155"/>
          </a:xfrm>
        </p:grpSpPr>
        <p:pic>
          <p:nvPicPr>
            <p:cNvPr id="74762" name="Picture 31" descr="未标题-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5"/>
              <a:ext cx="871" cy="122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4763" name="AutoShape 27"/>
            <p:cNvSpPr/>
            <p:nvPr/>
          </p:nvSpPr>
          <p:spPr>
            <a:xfrm>
              <a:off x="816" y="-39"/>
              <a:ext cx="1827" cy="2155"/>
            </a:xfrm>
            <a:prstGeom prst="wedgeRoundRectCallout">
              <a:avLst>
                <a:gd name="adj1" fmla="val -55870"/>
                <a:gd name="adj2" fmla="val -1970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我知道，有语文、数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学和品德与生活三本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书，小红、小丽和小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刚三人各拿一本。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</p:grpSp>
      <p:grpSp>
        <p:nvGrpSpPr>
          <p:cNvPr id="74764" name="Group 32"/>
          <p:cNvGrpSpPr/>
          <p:nvPr/>
        </p:nvGrpSpPr>
        <p:grpSpPr>
          <a:xfrm>
            <a:off x="4973638" y="4848225"/>
            <a:ext cx="3743325" cy="1866900"/>
            <a:chOff x="0" y="0"/>
            <a:chExt cx="2358" cy="1176"/>
          </a:xfrm>
        </p:grpSpPr>
        <p:sp>
          <p:nvSpPr>
            <p:cNvPr id="74765" name="AutoShape 27"/>
            <p:cNvSpPr/>
            <p:nvPr/>
          </p:nvSpPr>
          <p:spPr>
            <a:xfrm>
              <a:off x="0" y="213"/>
              <a:ext cx="1483" cy="963"/>
            </a:xfrm>
            <a:prstGeom prst="wedgeRoundRectCallout">
              <a:avLst>
                <a:gd name="adj1" fmla="val 57023"/>
                <a:gd name="adj2" fmla="val -14398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仔细读题，你都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知道了什么？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  <p:pic>
          <p:nvPicPr>
            <p:cNvPr id="74766" name="Picture 52" descr="P-05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02" y="0"/>
              <a:ext cx="1056" cy="105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4767" name="Group 42"/>
          <p:cNvGrpSpPr/>
          <p:nvPr/>
        </p:nvGrpSpPr>
        <p:grpSpPr>
          <a:xfrm>
            <a:off x="4306888" y="571500"/>
            <a:ext cx="4637087" cy="2576513"/>
            <a:chOff x="0" y="0"/>
            <a:chExt cx="2921" cy="1623"/>
          </a:xfrm>
        </p:grpSpPr>
        <p:sp>
          <p:nvSpPr>
            <p:cNvPr id="74768" name="AutoShape 27"/>
            <p:cNvSpPr/>
            <p:nvPr/>
          </p:nvSpPr>
          <p:spPr>
            <a:xfrm>
              <a:off x="0" y="64"/>
              <a:ext cx="1996" cy="1559"/>
            </a:xfrm>
            <a:prstGeom prst="wedgeRoundRectCallout">
              <a:avLst>
                <a:gd name="adj1" fmla="val 58315"/>
                <a:gd name="adj2" fmla="val 1012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我还知道，小红拿的是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语文书，小丽拿的不是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数学书。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  <p:pic>
          <p:nvPicPr>
            <p:cNvPr id="74769" name="Picture 31" descr="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86" y="0"/>
              <a:ext cx="835" cy="127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4770" name="矩形 74769"/>
          <p:cNvSpPr/>
          <p:nvPr/>
        </p:nvSpPr>
        <p:spPr>
          <a:xfrm>
            <a:off x="0" y="546258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l">
              <a:lnSpc>
                <a:spcPct val="120000"/>
              </a:lnSpc>
            </a:pPr>
            <a:endParaRPr lang="en-US" altLang="x-none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4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4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75779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260350"/>
            <a:ext cx="8382000" cy="6286500"/>
          </a:xfrm>
          <a:prstGeom prst="rect">
            <a:avLst/>
          </a:prstGeom>
          <a:noFill/>
          <a:ln w="9525">
            <a:noFill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75778" name="" r:id="rId2" imgW="8370887" imgH="6280150"/>
        </mc:Choice>
        <mc:Fallback>
          <p:control name="" r:id="rId2" imgW="8370887" imgH="6280150">
            <p:pic>
              <p:nvPicPr>
                <p:cNvPr id="0" name="ShockwaveFlash1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57188" y="284163"/>
                  <a:ext cx="8370887" cy="6280150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76802" name="Picture 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43075" y="2901950"/>
            <a:ext cx="5553075" cy="17653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6803" name="Group 31"/>
          <p:cNvGrpSpPr/>
          <p:nvPr/>
        </p:nvGrpSpPr>
        <p:grpSpPr>
          <a:xfrm>
            <a:off x="4932363" y="4795838"/>
            <a:ext cx="3671887" cy="1736725"/>
            <a:chOff x="0" y="0"/>
            <a:chExt cx="2313" cy="1094"/>
          </a:xfrm>
        </p:grpSpPr>
        <p:sp>
          <p:nvSpPr>
            <p:cNvPr id="76804" name="Text Box 29"/>
            <p:cNvSpPr txBox="1"/>
            <p:nvPr/>
          </p:nvSpPr>
          <p:spPr>
            <a:xfrm>
              <a:off x="0" y="0"/>
              <a:ext cx="1996" cy="6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zh-CN" altLang="en-US" sz="2400" b="1">
                  <a:latin typeface="楷体_GB2312" pitchFamily="49" charset="-122"/>
                </a:rPr>
                <a:t>小红     小丽     小刚</a:t>
              </a:r>
              <a:endParaRPr lang="zh-CN" altLang="en-US" sz="2400" b="1">
                <a:latin typeface="楷体_GB2312" pitchFamily="49" charset="-122"/>
              </a:endParaRPr>
            </a:p>
          </p:txBody>
        </p:sp>
        <p:sp>
          <p:nvSpPr>
            <p:cNvPr id="76805" name="Text Box 30"/>
            <p:cNvSpPr txBox="1"/>
            <p:nvPr/>
          </p:nvSpPr>
          <p:spPr>
            <a:xfrm>
              <a:off x="0" y="484"/>
              <a:ext cx="2313" cy="6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300" b="1">
                  <a:latin typeface="楷体_GB2312" pitchFamily="49" charset="-122"/>
                </a:rPr>
                <a:t> </a:t>
              </a:r>
              <a:r>
                <a:rPr lang="zh-CN" altLang="en-US" sz="2400" b="1">
                  <a:latin typeface="楷体_GB2312" pitchFamily="49" charset="-122"/>
                </a:rPr>
                <a:t>语文     数学   品德与生活</a:t>
              </a:r>
              <a:endParaRPr lang="zh-CN" altLang="en-US" sz="2400" b="1">
                <a:latin typeface="楷体_GB2312" pitchFamily="49" charset="-122"/>
              </a:endParaRPr>
            </a:p>
          </p:txBody>
        </p:sp>
      </p:grpSp>
      <p:sp>
        <p:nvSpPr>
          <p:cNvPr id="76806" name="Line 32"/>
          <p:cNvSpPr/>
          <p:nvPr/>
        </p:nvSpPr>
        <p:spPr>
          <a:xfrm>
            <a:off x="5291138" y="5151438"/>
            <a:ext cx="0" cy="504825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6807" name="Line 33"/>
          <p:cNvSpPr/>
          <p:nvPr/>
        </p:nvSpPr>
        <p:spPr>
          <a:xfrm>
            <a:off x="6448425" y="5160963"/>
            <a:ext cx="1141413" cy="48895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6808" name="Line 34"/>
          <p:cNvSpPr/>
          <p:nvPr/>
        </p:nvSpPr>
        <p:spPr>
          <a:xfrm flipH="1">
            <a:off x="6427788" y="5164138"/>
            <a:ext cx="1160462" cy="504825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6809" name="Rectangle 2"/>
          <p:cNvSpPr/>
          <p:nvPr/>
        </p:nvSpPr>
        <p:spPr>
          <a:xfrm>
            <a:off x="712788" y="1447800"/>
            <a:ext cx="3744912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3400" b="1">
                <a:latin typeface="楷体_GB2312" pitchFamily="49" charset="-122"/>
              </a:rPr>
              <a:t>（二）尝试解答</a:t>
            </a:r>
            <a:endParaRPr lang="zh-CN" altLang="en-US" sz="3400">
              <a:latin typeface="楷体_GB2312" pitchFamily="49" charset="-122"/>
            </a:endParaRPr>
          </a:p>
        </p:txBody>
      </p:sp>
      <p:sp>
        <p:nvSpPr>
          <p:cNvPr id="76810" name="Text Box 50"/>
          <p:cNvSpPr txBox="1"/>
          <p:nvPr/>
        </p:nvSpPr>
        <p:spPr>
          <a:xfrm>
            <a:off x="1620838" y="6092825"/>
            <a:ext cx="7097712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>
                <a:latin typeface="楷体_GB2312" pitchFamily="49" charset="-122"/>
              </a:rPr>
              <a:t>小刚拿的是（     ）书，小丽拿的是（          ）书。</a:t>
            </a:r>
            <a:endParaRPr lang="zh-CN" altLang="en-US" sz="2400" b="1">
              <a:latin typeface="楷体_GB2312" pitchFamily="49" charset="-122"/>
            </a:endParaRPr>
          </a:p>
        </p:txBody>
      </p:sp>
      <p:sp>
        <p:nvSpPr>
          <p:cNvPr id="76811" name="Text Box 51"/>
          <p:cNvSpPr txBox="1"/>
          <p:nvPr/>
        </p:nvSpPr>
        <p:spPr>
          <a:xfrm>
            <a:off x="3865563" y="6083300"/>
            <a:ext cx="865187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</a:rPr>
              <a:t>数学</a:t>
            </a:r>
            <a:endParaRPr lang="zh-CN" altLang="en-US" sz="24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76812" name="Text Box 52"/>
          <p:cNvSpPr txBox="1"/>
          <p:nvPr/>
        </p:nvSpPr>
        <p:spPr>
          <a:xfrm>
            <a:off x="6623050" y="6089650"/>
            <a:ext cx="1835150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</a:rPr>
              <a:t>品德与生活</a:t>
            </a:r>
            <a:endParaRPr lang="zh-CN" altLang="en-US" sz="24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grpSp>
        <p:nvGrpSpPr>
          <p:cNvPr id="76813" name="Group 24"/>
          <p:cNvGrpSpPr/>
          <p:nvPr/>
        </p:nvGrpSpPr>
        <p:grpSpPr>
          <a:xfrm>
            <a:off x="5278438" y="461963"/>
            <a:ext cx="3440112" cy="2322512"/>
            <a:chOff x="0" y="0"/>
            <a:chExt cx="2167" cy="1463"/>
          </a:xfrm>
        </p:grpSpPr>
        <p:sp>
          <p:nvSpPr>
            <p:cNvPr id="76814" name="AutoShape 27"/>
            <p:cNvSpPr/>
            <p:nvPr/>
          </p:nvSpPr>
          <p:spPr>
            <a:xfrm>
              <a:off x="0" y="202"/>
              <a:ext cx="1292" cy="1261"/>
            </a:xfrm>
            <a:prstGeom prst="wedgeRoundRectCallout">
              <a:avLst>
                <a:gd name="adj1" fmla="val 64306"/>
                <a:gd name="adj2" fmla="val 1254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应该如何解决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这个问题呢？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  <p:pic>
          <p:nvPicPr>
            <p:cNvPr id="76815" name="Picture 52" descr="P-0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1" y="0"/>
              <a:ext cx="1056" cy="105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6816" name="Group 27"/>
          <p:cNvGrpSpPr/>
          <p:nvPr/>
        </p:nvGrpSpPr>
        <p:grpSpPr>
          <a:xfrm>
            <a:off x="144463" y="4510088"/>
            <a:ext cx="4140200" cy="1943100"/>
            <a:chOff x="0" y="0"/>
            <a:chExt cx="2608" cy="1224"/>
          </a:xfrm>
        </p:grpSpPr>
        <p:pic>
          <p:nvPicPr>
            <p:cNvPr id="76817" name="Picture 31" descr="未标题-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871" cy="122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6818" name="AutoShape 27"/>
            <p:cNvSpPr/>
            <p:nvPr/>
          </p:nvSpPr>
          <p:spPr>
            <a:xfrm>
              <a:off x="793" y="183"/>
              <a:ext cx="1815" cy="963"/>
            </a:xfrm>
            <a:prstGeom prst="wedgeRoundRectCallout">
              <a:avLst>
                <a:gd name="adj1" fmla="val -60139"/>
                <a:gd name="adj2" fmla="val 936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我把人名和书名写成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两行，再连线。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</p:grpSp>
      <p:sp>
        <p:nvSpPr>
          <p:cNvPr id="76819" name="Rectangle 2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l"/>
            <a:r>
              <a:rPr lang="zh-CN" altLang="en-US" sz="4000" b="1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二、学习新知</a:t>
            </a:r>
            <a:endParaRPr lang="zh-CN" altLang="en-US" sz="4000" b="1" dirty="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6820" name="Text Box 26"/>
          <p:cNvSpPr txBox="1"/>
          <p:nvPr/>
        </p:nvSpPr>
        <p:spPr>
          <a:xfrm>
            <a:off x="827088" y="2133600"/>
            <a:ext cx="7345362" cy="850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20000"/>
              </a:lnSpc>
              <a:spcBef>
                <a:spcPct val="50000"/>
              </a:spcBef>
            </a:pPr>
            <a:r>
              <a:rPr lang="zh-CN" altLang="en-US" sz="2200" b="1" dirty="0">
                <a:latin typeface="楷体_GB2312" pitchFamily="49" charset="-122"/>
                <a:ea typeface="楷体_GB2312" pitchFamily="49" charset="-122"/>
              </a:rPr>
              <a:t>有语文、数学和品德与生活三本书，下面三人各拿一本。小刚拿的是什么书？小丽呢？</a:t>
            </a:r>
            <a:endParaRPr lang="zh-CN" altLang="en-US" sz="2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6821" name="矩形 76820"/>
          <p:cNvSpPr/>
          <p:nvPr/>
        </p:nvSpPr>
        <p:spPr>
          <a:xfrm>
            <a:off x="0" y="546258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l">
              <a:lnSpc>
                <a:spcPct val="120000"/>
              </a:lnSpc>
            </a:pPr>
            <a:endParaRPr lang="en-US" altLang="x-none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6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6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0" grpId="0"/>
      <p:bldP spid="76811" grpId="0"/>
      <p:bldP spid="768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77826" name="Picture 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43075" y="2901950"/>
            <a:ext cx="5553075" cy="1765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7827" name="Rectangle 2"/>
          <p:cNvSpPr/>
          <p:nvPr/>
        </p:nvSpPr>
        <p:spPr>
          <a:xfrm>
            <a:off x="712788" y="1447800"/>
            <a:ext cx="3744912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3400" b="1">
                <a:latin typeface="楷体_GB2312" pitchFamily="49" charset="-122"/>
              </a:rPr>
              <a:t>（二）尝试解答</a:t>
            </a:r>
            <a:endParaRPr lang="zh-CN" altLang="en-US" sz="3400">
              <a:latin typeface="楷体_GB2312" pitchFamily="49" charset="-122"/>
            </a:endParaRPr>
          </a:p>
        </p:txBody>
      </p:sp>
      <p:sp>
        <p:nvSpPr>
          <p:cNvPr id="77828" name="Text Box 26"/>
          <p:cNvSpPr txBox="1"/>
          <p:nvPr/>
        </p:nvSpPr>
        <p:spPr>
          <a:xfrm>
            <a:off x="827088" y="2133600"/>
            <a:ext cx="7345362" cy="850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20000"/>
              </a:lnSpc>
              <a:spcBef>
                <a:spcPct val="50000"/>
              </a:spcBef>
            </a:pPr>
            <a:r>
              <a:rPr lang="zh-CN" altLang="en-US" sz="2200" b="1" dirty="0">
                <a:latin typeface="楷体_GB2312" pitchFamily="49" charset="-122"/>
                <a:ea typeface="楷体_GB2312" pitchFamily="49" charset="-122"/>
              </a:rPr>
              <a:t>有语文、数学和品德与生活三本书，下面三人各拿一本。小刚拿的是什么书？小丽呢？</a:t>
            </a:r>
            <a:endParaRPr lang="zh-CN" altLang="en-US" sz="2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7829" name="Text Box 17"/>
          <p:cNvSpPr txBox="1"/>
          <p:nvPr/>
        </p:nvSpPr>
        <p:spPr>
          <a:xfrm>
            <a:off x="1622425" y="4805363"/>
            <a:ext cx="3779838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楷体_GB2312" pitchFamily="49" charset="-122"/>
              </a:rPr>
              <a:t>已经知道小红拿的是语文书。</a:t>
            </a:r>
            <a:endParaRPr lang="en-US" altLang="zh-CN" sz="2400" b="1">
              <a:latin typeface="楷体_GB2312" pitchFamily="49" charset="-122"/>
            </a:endParaRPr>
          </a:p>
        </p:txBody>
      </p:sp>
      <p:sp>
        <p:nvSpPr>
          <p:cNvPr id="77830" name="Text Box 18"/>
          <p:cNvSpPr txBox="1"/>
          <p:nvPr/>
        </p:nvSpPr>
        <p:spPr>
          <a:xfrm>
            <a:off x="1622425" y="5227638"/>
            <a:ext cx="6264275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楷体_GB2312" pitchFamily="49" charset="-122"/>
              </a:rPr>
              <a:t>又知道小丽没拿数学书，肯定拿了品德与生活书。</a:t>
            </a:r>
            <a:endParaRPr lang="en-US" altLang="zh-CN" sz="2400" b="1">
              <a:latin typeface="楷体_GB2312" pitchFamily="49" charset="-122"/>
            </a:endParaRPr>
          </a:p>
        </p:txBody>
      </p:sp>
      <p:sp>
        <p:nvSpPr>
          <p:cNvPr id="77831" name="Text Box 19"/>
          <p:cNvSpPr txBox="1"/>
          <p:nvPr/>
        </p:nvSpPr>
        <p:spPr>
          <a:xfrm>
            <a:off x="1622425" y="5649913"/>
            <a:ext cx="5759450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楷体_GB2312" pitchFamily="49" charset="-122"/>
              </a:rPr>
              <a:t>那么，小刚拿的一定是数学书。</a:t>
            </a:r>
            <a:endParaRPr lang="en-US" altLang="zh-CN" sz="2400" b="1">
              <a:latin typeface="楷体_GB2312" pitchFamily="49" charset="-122"/>
            </a:endParaRPr>
          </a:p>
        </p:txBody>
      </p:sp>
      <p:sp>
        <p:nvSpPr>
          <p:cNvPr id="77832" name="Text Box 28"/>
          <p:cNvSpPr txBox="1"/>
          <p:nvPr/>
        </p:nvSpPr>
        <p:spPr>
          <a:xfrm>
            <a:off x="1622425" y="6067425"/>
            <a:ext cx="6837363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>
                <a:latin typeface="楷体_GB2312" pitchFamily="49" charset="-122"/>
              </a:rPr>
              <a:t>小刚拿的是（     ）书，小丽拿的是（          ）书。</a:t>
            </a:r>
            <a:endParaRPr lang="zh-CN" altLang="en-US" sz="2400" b="1">
              <a:latin typeface="楷体_GB2312" pitchFamily="49" charset="-122"/>
            </a:endParaRPr>
          </a:p>
        </p:txBody>
      </p:sp>
      <p:sp>
        <p:nvSpPr>
          <p:cNvPr id="77833" name="Text Box 29"/>
          <p:cNvSpPr txBox="1"/>
          <p:nvPr/>
        </p:nvSpPr>
        <p:spPr>
          <a:xfrm>
            <a:off x="3629025" y="6059488"/>
            <a:ext cx="865188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</a:rPr>
              <a:t>数学</a:t>
            </a:r>
            <a:endParaRPr lang="zh-CN" altLang="en-US" sz="24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77834" name="Text Box 30"/>
          <p:cNvSpPr txBox="1"/>
          <p:nvPr/>
        </p:nvSpPr>
        <p:spPr>
          <a:xfrm>
            <a:off x="6699250" y="6096000"/>
            <a:ext cx="1835150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</a:rPr>
              <a:t>品德与生活</a:t>
            </a:r>
            <a:endParaRPr lang="zh-CN" altLang="en-US" sz="24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grpSp>
        <p:nvGrpSpPr>
          <p:cNvPr id="77835" name="Group 28"/>
          <p:cNvGrpSpPr/>
          <p:nvPr/>
        </p:nvGrpSpPr>
        <p:grpSpPr>
          <a:xfrm>
            <a:off x="5281613" y="4081463"/>
            <a:ext cx="3530600" cy="1684337"/>
            <a:chOff x="0" y="0"/>
            <a:chExt cx="2224" cy="1061"/>
          </a:xfrm>
        </p:grpSpPr>
        <p:pic>
          <p:nvPicPr>
            <p:cNvPr id="77836" name="Picture 27" descr="未标题-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61" y="0"/>
              <a:ext cx="863" cy="9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7837" name="AutoShape 27"/>
            <p:cNvSpPr/>
            <p:nvPr/>
          </p:nvSpPr>
          <p:spPr>
            <a:xfrm>
              <a:off x="0" y="395"/>
              <a:ext cx="1361" cy="666"/>
            </a:xfrm>
            <a:prstGeom prst="wedgeRoundRectCallout">
              <a:avLst>
                <a:gd name="adj1" fmla="val 62269"/>
                <a:gd name="adj2" fmla="val 3773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我是这样想的</a:t>
              </a:r>
              <a:r>
                <a:rPr lang="en-US" altLang="zh-CN" sz="2400" b="1">
                  <a:latin typeface="楷体_GB2312" pitchFamily="49" charset="-122"/>
                </a:rPr>
                <a:t>: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</p:grpSp>
      <p:sp>
        <p:nvSpPr>
          <p:cNvPr id="77838" name="Rectangle 2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l"/>
            <a:r>
              <a:rPr lang="zh-CN" altLang="en-US" sz="4000" b="1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二、学习新知</a:t>
            </a:r>
            <a:endParaRPr lang="zh-CN" altLang="en-US" sz="4000" b="1" dirty="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77839" name="Group 24"/>
          <p:cNvGrpSpPr/>
          <p:nvPr/>
        </p:nvGrpSpPr>
        <p:grpSpPr>
          <a:xfrm>
            <a:off x="4981575" y="461963"/>
            <a:ext cx="3736975" cy="1866900"/>
            <a:chOff x="0" y="0"/>
            <a:chExt cx="2354" cy="1176"/>
          </a:xfrm>
        </p:grpSpPr>
        <p:sp>
          <p:nvSpPr>
            <p:cNvPr id="77840" name="AutoShape 27"/>
            <p:cNvSpPr/>
            <p:nvPr/>
          </p:nvSpPr>
          <p:spPr>
            <a:xfrm>
              <a:off x="0" y="213"/>
              <a:ext cx="1479" cy="963"/>
            </a:xfrm>
            <a:prstGeom prst="wedgeRoundRectCallout">
              <a:avLst>
                <a:gd name="adj1" fmla="val 64306"/>
                <a:gd name="adj2" fmla="val 1254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还可以怎样解决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这个问题呢？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  <p:pic>
          <p:nvPicPr>
            <p:cNvPr id="77841" name="Picture 52" descr="P-05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98" y="0"/>
              <a:ext cx="1056" cy="105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7842" name="矩形 77841"/>
          <p:cNvSpPr/>
          <p:nvPr/>
        </p:nvSpPr>
        <p:spPr>
          <a:xfrm>
            <a:off x="0" y="546258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l">
              <a:lnSpc>
                <a:spcPct val="120000"/>
              </a:lnSpc>
            </a:pPr>
            <a:endParaRPr lang="en-US" altLang="x-none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/>
      <p:bldP spid="77830" grpId="0"/>
      <p:bldP spid="77831" grpId="0"/>
      <p:bldP spid="77832" grpId="0"/>
      <p:bldP spid="77833" grpId="0"/>
      <p:bldP spid="778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8850" name="Rectangle 2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l"/>
            <a:r>
              <a:rPr lang="zh-CN" altLang="en-US" sz="4000" b="1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三、巩固练习</a:t>
            </a:r>
            <a:endParaRPr lang="zh-CN" altLang="en-US" sz="4000" b="1" dirty="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78851" name="Group 57"/>
          <p:cNvGrpSpPr/>
          <p:nvPr/>
        </p:nvGrpSpPr>
        <p:grpSpPr>
          <a:xfrm>
            <a:off x="4932363" y="4435475"/>
            <a:ext cx="3671887" cy="1736725"/>
            <a:chOff x="0" y="0"/>
            <a:chExt cx="2313" cy="1094"/>
          </a:xfrm>
        </p:grpSpPr>
        <p:sp>
          <p:nvSpPr>
            <p:cNvPr id="78852" name="Text Box 58"/>
            <p:cNvSpPr txBox="1"/>
            <p:nvPr/>
          </p:nvSpPr>
          <p:spPr>
            <a:xfrm>
              <a:off x="0" y="0"/>
              <a:ext cx="199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zh-CN" altLang="en-US" sz="2000" b="1">
                  <a:latin typeface="楷体_GB2312" pitchFamily="49" charset="-122"/>
                </a:rPr>
                <a:t>欢欢     乐乐     笑笑</a:t>
              </a:r>
              <a:endParaRPr lang="zh-CN" altLang="en-US" sz="2000" b="1">
                <a:latin typeface="楷体_GB2312" pitchFamily="49" charset="-122"/>
              </a:endParaRPr>
            </a:p>
          </p:txBody>
        </p:sp>
        <p:sp>
          <p:nvSpPr>
            <p:cNvPr id="78853" name="Text Box 59"/>
            <p:cNvSpPr txBox="1"/>
            <p:nvPr/>
          </p:nvSpPr>
          <p:spPr>
            <a:xfrm>
              <a:off x="0" y="484"/>
              <a:ext cx="2313" cy="6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2400" b="1"/>
                <a:t>7</a:t>
              </a:r>
              <a:r>
                <a:rPr lang="zh-CN" altLang="en-US" sz="2400" b="1" dirty="0">
                  <a:latin typeface="楷体_GB2312" pitchFamily="49" charset="-122"/>
                </a:rPr>
                <a:t>千克    </a:t>
              </a:r>
              <a:r>
                <a:rPr lang="en-US" altLang="zh-CN" sz="2400" b="1"/>
                <a:t>5</a:t>
              </a:r>
              <a:r>
                <a:rPr lang="zh-CN" altLang="en-US" sz="2400" b="1" dirty="0">
                  <a:latin typeface="楷体_GB2312" pitchFamily="49" charset="-122"/>
                </a:rPr>
                <a:t>千克    </a:t>
              </a:r>
              <a:r>
                <a:rPr lang="en-US" altLang="zh-CN" sz="2400" b="1"/>
                <a:t>9</a:t>
              </a:r>
              <a:r>
                <a:rPr lang="zh-CN" altLang="en-US" sz="2400" b="1" dirty="0">
                  <a:latin typeface="楷体_GB2312" pitchFamily="49" charset="-122"/>
                </a:rPr>
                <a:t>千克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</p:grpSp>
      <p:sp>
        <p:nvSpPr>
          <p:cNvPr id="78854" name="Line 70"/>
          <p:cNvSpPr/>
          <p:nvPr/>
        </p:nvSpPr>
        <p:spPr>
          <a:xfrm flipH="1">
            <a:off x="6572250" y="4829175"/>
            <a:ext cx="998538" cy="466725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8855" name="Line 71"/>
          <p:cNvSpPr/>
          <p:nvPr/>
        </p:nvSpPr>
        <p:spPr>
          <a:xfrm>
            <a:off x="6426200" y="4810125"/>
            <a:ext cx="1165225" cy="49530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8856" name="Line 72"/>
          <p:cNvSpPr/>
          <p:nvPr/>
        </p:nvSpPr>
        <p:spPr>
          <a:xfrm>
            <a:off x="5273675" y="4829175"/>
            <a:ext cx="0" cy="433388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78857" name="Group 32"/>
          <p:cNvGrpSpPr/>
          <p:nvPr/>
        </p:nvGrpSpPr>
        <p:grpSpPr>
          <a:xfrm>
            <a:off x="3830638" y="600075"/>
            <a:ext cx="4773612" cy="3421063"/>
            <a:chOff x="0" y="-39"/>
            <a:chExt cx="3007" cy="2155"/>
          </a:xfrm>
        </p:grpSpPr>
        <p:sp>
          <p:nvSpPr>
            <p:cNvPr id="78858" name="AutoShape 27"/>
            <p:cNvSpPr/>
            <p:nvPr/>
          </p:nvSpPr>
          <p:spPr>
            <a:xfrm>
              <a:off x="0" y="-39"/>
              <a:ext cx="2195" cy="2155"/>
            </a:xfrm>
            <a:prstGeom prst="wedgeRoundRectCallout">
              <a:avLst>
                <a:gd name="adj1" fmla="val 55940"/>
                <a:gd name="adj2" fmla="val -15130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欢欢、乐乐和笑笑是三只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可爱的小狗。乐乐比欢欢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重，笑笑是最轻的。你能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写出它们的名字吗</a:t>
              </a:r>
              <a:r>
                <a:rPr lang="en-US" altLang="zh-CN" sz="2400" b="1">
                  <a:latin typeface="楷体_GB2312" pitchFamily="49" charset="-122"/>
                </a:rPr>
                <a:t>?</a:t>
              </a:r>
              <a:endParaRPr lang="en-US" altLang="zh-CN" sz="2400" b="1">
                <a:latin typeface="楷体_GB2312" pitchFamily="49" charset="-122"/>
              </a:endParaRPr>
            </a:p>
          </p:txBody>
        </p:sp>
        <p:pic>
          <p:nvPicPr>
            <p:cNvPr id="78859" name="Picture 52" descr="P-05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51" y="136"/>
              <a:ext cx="1056" cy="105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8860" name="Group 33"/>
          <p:cNvGrpSpPr/>
          <p:nvPr/>
        </p:nvGrpSpPr>
        <p:grpSpPr>
          <a:xfrm>
            <a:off x="323850" y="4491038"/>
            <a:ext cx="4140200" cy="1943100"/>
            <a:chOff x="0" y="0"/>
            <a:chExt cx="2608" cy="1224"/>
          </a:xfrm>
        </p:grpSpPr>
        <p:pic>
          <p:nvPicPr>
            <p:cNvPr id="78861" name="Picture 31" descr="未标题-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871" cy="122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8862" name="AutoShape 27"/>
            <p:cNvSpPr/>
            <p:nvPr/>
          </p:nvSpPr>
          <p:spPr>
            <a:xfrm>
              <a:off x="793" y="183"/>
              <a:ext cx="1815" cy="963"/>
            </a:xfrm>
            <a:prstGeom prst="wedgeRoundRectCallout">
              <a:avLst>
                <a:gd name="adj1" fmla="val -60139"/>
                <a:gd name="adj2" fmla="val 936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我把名字和体重写成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两行，再连线。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</p:grpSp>
      <p:pic>
        <p:nvPicPr>
          <p:cNvPr id="78863" name="Picture 38" descr="未标题-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700" y="2441575"/>
            <a:ext cx="6978650" cy="1628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8864" name="TextBox 1"/>
          <p:cNvSpPr txBox="1"/>
          <p:nvPr/>
        </p:nvSpPr>
        <p:spPr>
          <a:xfrm>
            <a:off x="836613" y="1698625"/>
            <a:ext cx="557212" cy="5286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>
              <a:lnSpc>
                <a:spcPct val="120000"/>
              </a:lnSpc>
            </a:pPr>
            <a:r>
              <a:rPr lang="en-US" altLang="zh-CN" sz="2600" b="1">
                <a:latin typeface="Arial" panose="020B0604020202020204" pitchFamily="34" charset="0"/>
                <a:ea typeface="楷体_GB2312" pitchFamily="49" charset="-122"/>
              </a:rPr>
              <a:t>1. </a:t>
            </a:r>
            <a:endParaRPr lang="en-US" altLang="zh-CN" sz="2600" b="1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78865" name="矩形 78864"/>
          <p:cNvSpPr/>
          <p:nvPr/>
        </p:nvSpPr>
        <p:spPr>
          <a:xfrm>
            <a:off x="0" y="546258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l">
              <a:lnSpc>
                <a:spcPct val="120000"/>
              </a:lnSpc>
            </a:pPr>
            <a:endParaRPr lang="en-US" altLang="x-none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9874" name="Rectangle 2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l"/>
            <a:r>
              <a:rPr lang="zh-CN" altLang="en-US" sz="4000" b="1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三、巩固练习</a:t>
            </a:r>
            <a:endParaRPr lang="zh-CN" altLang="en-US" sz="4000" b="1" dirty="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9875" name="Text Box 31"/>
          <p:cNvSpPr txBox="1"/>
          <p:nvPr/>
        </p:nvSpPr>
        <p:spPr>
          <a:xfrm>
            <a:off x="1116013" y="4149725"/>
            <a:ext cx="3384550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楷体_GB2312" pitchFamily="49" charset="-122"/>
              </a:rPr>
              <a:t>笑笑最轻，所以重</a:t>
            </a:r>
            <a:r>
              <a:rPr lang="en-US" altLang="zh-CN" sz="2400" b="1"/>
              <a:t>5</a:t>
            </a:r>
            <a:r>
              <a:rPr lang="zh-CN" altLang="en-US" sz="2400" b="1" dirty="0">
                <a:latin typeface="楷体_GB2312" pitchFamily="49" charset="-122"/>
              </a:rPr>
              <a:t>千克。</a:t>
            </a:r>
            <a:endParaRPr lang="en-US" altLang="zh-CN" sz="2400" b="1">
              <a:latin typeface="楷体_GB2312" pitchFamily="49" charset="-122"/>
            </a:endParaRPr>
          </a:p>
        </p:txBody>
      </p:sp>
      <p:sp>
        <p:nvSpPr>
          <p:cNvPr id="79876" name="Text Box 32"/>
          <p:cNvSpPr txBox="1"/>
          <p:nvPr/>
        </p:nvSpPr>
        <p:spPr>
          <a:xfrm>
            <a:off x="1116013" y="4581525"/>
            <a:ext cx="3973512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楷体_GB2312" pitchFamily="49" charset="-122"/>
              </a:rPr>
              <a:t>乐乐比欢欢重，所以乐乐重</a:t>
            </a:r>
            <a:r>
              <a:rPr lang="en-US" altLang="zh-CN" sz="2400" b="1"/>
              <a:t>9</a:t>
            </a:r>
            <a:r>
              <a:rPr lang="zh-CN" altLang="en-US" sz="2400" b="1" dirty="0">
                <a:latin typeface="楷体_GB2312" pitchFamily="49" charset="-122"/>
              </a:rPr>
              <a:t>千克</a:t>
            </a:r>
            <a:r>
              <a:rPr lang="en-US" altLang="zh-CN" sz="2400" b="1">
                <a:latin typeface="楷体_GB2312" pitchFamily="49" charset="-122"/>
              </a:rPr>
              <a:t>,</a:t>
            </a:r>
            <a:r>
              <a:rPr lang="zh-CN" altLang="en-US" sz="2400" b="1" dirty="0">
                <a:latin typeface="楷体_GB2312" pitchFamily="49" charset="-122"/>
              </a:rPr>
              <a:t>欢欢重</a:t>
            </a:r>
            <a:r>
              <a:rPr lang="en-US" altLang="zh-CN" sz="2400" b="1"/>
              <a:t>7</a:t>
            </a:r>
            <a:r>
              <a:rPr lang="zh-CN" altLang="en-US" sz="2400" b="1" dirty="0">
                <a:latin typeface="楷体_GB2312" pitchFamily="49" charset="-122"/>
              </a:rPr>
              <a:t>千克。</a:t>
            </a:r>
            <a:endParaRPr lang="en-US" altLang="zh-CN" sz="2400" b="1">
              <a:latin typeface="楷体_GB2312" pitchFamily="49" charset="-122"/>
            </a:endParaRPr>
          </a:p>
        </p:txBody>
      </p:sp>
      <p:sp>
        <p:nvSpPr>
          <p:cNvPr id="79877" name="Text Box 34"/>
          <p:cNvSpPr txBox="1"/>
          <p:nvPr/>
        </p:nvSpPr>
        <p:spPr>
          <a:xfrm>
            <a:off x="1116013" y="5549900"/>
            <a:ext cx="655161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/>
              <a:t>7</a:t>
            </a:r>
            <a:r>
              <a:rPr lang="zh-CN" altLang="en-US" sz="2000" b="1" dirty="0">
                <a:latin typeface="楷体_GB2312" pitchFamily="49" charset="-122"/>
              </a:rPr>
              <a:t>千克重的是（     ），</a:t>
            </a:r>
            <a:r>
              <a:rPr lang="en-US" altLang="zh-CN" sz="2000" b="1"/>
              <a:t>5</a:t>
            </a:r>
            <a:r>
              <a:rPr lang="zh-CN" altLang="en-US" sz="2000" b="1" dirty="0">
                <a:latin typeface="楷体_GB2312" pitchFamily="49" charset="-122"/>
              </a:rPr>
              <a:t>千克重的是（     ），</a:t>
            </a:r>
            <a:endParaRPr lang="en-US" altLang="zh-CN" sz="2000" b="1">
              <a:latin typeface="楷体_GB2312" pitchFamily="49" charset="-122"/>
            </a:endParaRPr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/>
              <a:t>9</a:t>
            </a:r>
            <a:r>
              <a:rPr lang="zh-CN" altLang="en-US" sz="2000" b="1" dirty="0">
                <a:latin typeface="楷体_GB2312" pitchFamily="49" charset="-122"/>
              </a:rPr>
              <a:t>千克重的是（     ）。</a:t>
            </a:r>
            <a:endParaRPr lang="zh-CN" altLang="en-US" sz="2000" b="1" dirty="0">
              <a:latin typeface="楷体_GB2312" pitchFamily="49" charset="-122"/>
            </a:endParaRPr>
          </a:p>
        </p:txBody>
      </p:sp>
      <p:sp>
        <p:nvSpPr>
          <p:cNvPr id="79878" name="Text Box 35"/>
          <p:cNvSpPr txBox="1"/>
          <p:nvPr/>
        </p:nvSpPr>
        <p:spPr>
          <a:xfrm>
            <a:off x="2865438" y="5535613"/>
            <a:ext cx="796925" cy="5302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</a:rPr>
              <a:t>欢欢</a:t>
            </a:r>
            <a:endParaRPr lang="zh-CN" altLang="en-US" sz="24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79879" name="Text Box 36"/>
          <p:cNvSpPr txBox="1"/>
          <p:nvPr/>
        </p:nvSpPr>
        <p:spPr>
          <a:xfrm>
            <a:off x="5667375" y="5537200"/>
            <a:ext cx="796925" cy="5302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</a:rPr>
              <a:t>笑笑</a:t>
            </a:r>
            <a:endParaRPr lang="zh-CN" altLang="en-US" sz="24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79880" name="Text Box 37"/>
          <p:cNvSpPr txBox="1"/>
          <p:nvPr/>
        </p:nvSpPr>
        <p:spPr>
          <a:xfrm>
            <a:off x="2865438" y="5897563"/>
            <a:ext cx="796925" cy="5302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</a:rPr>
              <a:t>乐乐</a:t>
            </a:r>
            <a:endParaRPr lang="zh-CN" altLang="en-US" sz="24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grpSp>
        <p:nvGrpSpPr>
          <p:cNvPr id="79881" name="Group 33"/>
          <p:cNvGrpSpPr/>
          <p:nvPr/>
        </p:nvGrpSpPr>
        <p:grpSpPr>
          <a:xfrm>
            <a:off x="5292725" y="3932238"/>
            <a:ext cx="3460750" cy="1684337"/>
            <a:chOff x="0" y="0"/>
            <a:chExt cx="2180" cy="1061"/>
          </a:xfrm>
        </p:grpSpPr>
        <p:pic>
          <p:nvPicPr>
            <p:cNvPr id="79882" name="Picture 34" descr="未标题-1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17" y="0"/>
              <a:ext cx="863" cy="9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9883" name="AutoShape 27"/>
            <p:cNvSpPr/>
            <p:nvPr/>
          </p:nvSpPr>
          <p:spPr>
            <a:xfrm>
              <a:off x="0" y="395"/>
              <a:ext cx="1317" cy="666"/>
            </a:xfrm>
            <a:prstGeom prst="wedgeRoundRectCallout">
              <a:avLst>
                <a:gd name="adj1" fmla="val 62269"/>
                <a:gd name="adj2" fmla="val 3773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我是这样想的</a:t>
              </a:r>
              <a:r>
                <a:rPr lang="en-US" altLang="zh-CN" sz="2400" b="1">
                  <a:latin typeface="楷体_GB2312" pitchFamily="49" charset="-122"/>
                </a:rPr>
                <a:t>:</a:t>
              </a:r>
              <a:endParaRPr lang="zh-CN" altLang="en-US" sz="2400" b="1" dirty="0">
                <a:latin typeface="楷体_GB2312" pitchFamily="49" charset="-122"/>
              </a:endParaRPr>
            </a:p>
          </p:txBody>
        </p:sp>
      </p:grpSp>
      <p:grpSp>
        <p:nvGrpSpPr>
          <p:cNvPr id="79884" name="Group 32"/>
          <p:cNvGrpSpPr/>
          <p:nvPr/>
        </p:nvGrpSpPr>
        <p:grpSpPr>
          <a:xfrm>
            <a:off x="3830638" y="600075"/>
            <a:ext cx="4773612" cy="3421063"/>
            <a:chOff x="0" y="-39"/>
            <a:chExt cx="3007" cy="2155"/>
          </a:xfrm>
        </p:grpSpPr>
        <p:sp>
          <p:nvSpPr>
            <p:cNvPr id="79885" name="AutoShape 27"/>
            <p:cNvSpPr/>
            <p:nvPr/>
          </p:nvSpPr>
          <p:spPr>
            <a:xfrm>
              <a:off x="0" y="-39"/>
              <a:ext cx="2195" cy="2155"/>
            </a:xfrm>
            <a:prstGeom prst="wedgeRoundRectCallout">
              <a:avLst>
                <a:gd name="adj1" fmla="val 55940"/>
                <a:gd name="adj2" fmla="val -15130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欢欢、乐乐和笑笑是三只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可爱的小狗。乐乐比欢欢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重，笑笑是最轻的。你能</a:t>
              </a:r>
              <a:endParaRPr lang="en-US" altLang="zh-CN" sz="2400" b="1">
                <a:latin typeface="楷体_GB2312" pitchFamily="49" charset="-122"/>
              </a:endParaRPr>
            </a:p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楷体_GB2312" pitchFamily="49" charset="-122"/>
                </a:rPr>
                <a:t>写出它们的名字吗</a:t>
              </a:r>
              <a:r>
                <a:rPr lang="en-US" altLang="zh-CN" sz="2400" b="1">
                  <a:latin typeface="楷体_GB2312" pitchFamily="49" charset="-122"/>
                </a:rPr>
                <a:t>?</a:t>
              </a:r>
              <a:endParaRPr lang="en-US" altLang="zh-CN" sz="2400" b="1">
                <a:latin typeface="楷体_GB2312" pitchFamily="49" charset="-122"/>
              </a:endParaRPr>
            </a:p>
          </p:txBody>
        </p:sp>
        <p:pic>
          <p:nvPicPr>
            <p:cNvPr id="79886" name="Picture 52" descr="P-0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51" y="136"/>
              <a:ext cx="1056" cy="1056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79887" name="Picture 38" descr="未标题-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700" y="2441575"/>
            <a:ext cx="6978650" cy="1628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9888" name="TextBox 19"/>
          <p:cNvSpPr txBox="1"/>
          <p:nvPr/>
        </p:nvSpPr>
        <p:spPr>
          <a:xfrm>
            <a:off x="836613" y="1698625"/>
            <a:ext cx="557212" cy="5286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>
              <a:lnSpc>
                <a:spcPct val="120000"/>
              </a:lnSpc>
            </a:pPr>
            <a:r>
              <a:rPr lang="en-US" altLang="zh-CN" sz="2600" b="1">
                <a:latin typeface="Arial" panose="020B0604020202020204" pitchFamily="34" charset="0"/>
                <a:ea typeface="楷体_GB2312" pitchFamily="49" charset="-122"/>
              </a:rPr>
              <a:t>1. </a:t>
            </a:r>
            <a:endParaRPr lang="en-US" altLang="zh-CN" sz="2600" b="1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79889" name="矩形 79888"/>
          <p:cNvSpPr/>
          <p:nvPr/>
        </p:nvSpPr>
        <p:spPr>
          <a:xfrm>
            <a:off x="0" y="546258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l">
              <a:lnSpc>
                <a:spcPct val="120000"/>
              </a:lnSpc>
            </a:pPr>
            <a:endParaRPr lang="en-US" altLang="x-none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/>
      <p:bldP spid="79876" grpId="0"/>
      <p:bldP spid="79877" grpId="0"/>
      <p:bldP spid="79878" grpId="0"/>
      <p:bldP spid="79879" grpId="0"/>
      <p:bldP spid="798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80898" name="Rectangle 2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l"/>
            <a:r>
              <a:rPr lang="zh-CN" altLang="en-US" sz="4000" b="1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楷体_GB2312" pitchFamily="49" charset="-122"/>
              </a:rPr>
              <a:t>三、巩固练习</a:t>
            </a:r>
            <a:endParaRPr lang="zh-CN" altLang="en-US" sz="4000" b="1" dirty="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0899" name="Rectangle 4"/>
          <p:cNvSpPr/>
          <p:nvPr/>
        </p:nvSpPr>
        <p:spPr>
          <a:xfrm>
            <a:off x="1254125" y="1638300"/>
            <a:ext cx="7561263" cy="6413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000" b="1" dirty="0">
                <a:latin typeface="楷体_GB2312" pitchFamily="49" charset="-122"/>
              </a:rPr>
              <a:t>游戏</a:t>
            </a:r>
            <a:r>
              <a:rPr lang="en-US" altLang="zh-CN" sz="3000" b="1">
                <a:latin typeface="宋体" panose="02010600030101010101" pitchFamily="2" charset="-122"/>
              </a:rPr>
              <a:t>—</a:t>
            </a:r>
            <a:r>
              <a:rPr lang="en-US" altLang="zh-CN" sz="3000" b="1">
                <a:latin typeface="宋体" panose="02010600030101010101" pitchFamily="2" charset="-122"/>
              </a:rPr>
              <a:t>—</a:t>
            </a:r>
            <a:r>
              <a:rPr lang="zh-CN" altLang="en-US" sz="3000" b="1" dirty="0">
                <a:latin typeface="楷体_GB2312" pitchFamily="49" charset="-122"/>
              </a:rPr>
              <a:t>猜图形。</a:t>
            </a:r>
            <a:endParaRPr lang="zh-CN" altLang="en-US" sz="3000" b="1" dirty="0">
              <a:latin typeface="楷体_GB2312" pitchFamily="49" charset="-122"/>
            </a:endParaRPr>
          </a:p>
        </p:txBody>
      </p:sp>
      <p:sp>
        <p:nvSpPr>
          <p:cNvPr id="80900" name="Rectangle 13"/>
          <p:cNvSpPr/>
          <p:nvPr/>
        </p:nvSpPr>
        <p:spPr>
          <a:xfrm>
            <a:off x="1008063" y="5734050"/>
            <a:ext cx="8135937" cy="396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000" b="1">
                <a:latin typeface="楷体_GB2312" pitchFamily="49" charset="-122"/>
              </a:rPr>
              <a:t>红色是（       ），绿色是（       ），黄色是（       ）。</a:t>
            </a:r>
            <a:r>
              <a:rPr lang="zh-CN" altLang="en-US" sz="2000">
                <a:latin typeface="楷体_GB2312" pitchFamily="49" charset="-122"/>
              </a:rPr>
              <a:t> </a:t>
            </a:r>
            <a:endParaRPr lang="zh-CN" altLang="en-US" sz="2000">
              <a:latin typeface="楷体_GB2312" pitchFamily="49" charset="-122"/>
            </a:endParaRPr>
          </a:p>
        </p:txBody>
      </p:sp>
      <p:sp>
        <p:nvSpPr>
          <p:cNvPr id="80901" name="Text Box 14"/>
          <p:cNvSpPr txBox="1"/>
          <p:nvPr/>
        </p:nvSpPr>
        <p:spPr>
          <a:xfrm>
            <a:off x="2014538" y="5684838"/>
            <a:ext cx="1109662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</a:rPr>
              <a:t>三角形</a:t>
            </a:r>
            <a:endParaRPr lang="zh-CN" altLang="en-US" sz="24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80902" name="Text Box 15"/>
          <p:cNvSpPr txBox="1"/>
          <p:nvPr/>
        </p:nvSpPr>
        <p:spPr>
          <a:xfrm>
            <a:off x="6886575" y="5684838"/>
            <a:ext cx="1109663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</a:rPr>
              <a:t>长方形</a:t>
            </a:r>
            <a:endParaRPr lang="zh-CN" altLang="en-US" sz="24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80903" name="Text Box 16"/>
          <p:cNvSpPr txBox="1"/>
          <p:nvPr/>
        </p:nvSpPr>
        <p:spPr>
          <a:xfrm>
            <a:off x="4759325" y="5684838"/>
            <a:ext cx="512763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</a:rPr>
              <a:t>圆</a:t>
            </a:r>
            <a:endParaRPr lang="zh-CN" altLang="en-US" sz="24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80904" name="AutoShape 27"/>
          <p:cNvSpPr/>
          <p:nvPr/>
        </p:nvSpPr>
        <p:spPr>
          <a:xfrm>
            <a:off x="5219700" y="3213100"/>
            <a:ext cx="2305050" cy="584200"/>
          </a:xfrm>
          <a:prstGeom prst="wedgeRoundRectCallout">
            <a:avLst>
              <a:gd name="adj1" fmla="val -42148"/>
              <a:gd name="adj2" fmla="val 73690"/>
              <a:gd name="adj3" fmla="val 16667"/>
            </a:avLst>
          </a:prstGeom>
          <a:noFill/>
          <a:ln w="19050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>
                <a:latin typeface="楷体_GB2312" pitchFamily="49" charset="-122"/>
              </a:rPr>
              <a:t>我不是三角形。</a:t>
            </a:r>
            <a:endParaRPr lang="zh-CN" altLang="en-US" sz="2400" b="1">
              <a:latin typeface="楷体_GB2312" pitchFamily="49" charset="-122"/>
            </a:endParaRPr>
          </a:p>
        </p:txBody>
      </p:sp>
      <p:sp>
        <p:nvSpPr>
          <p:cNvPr id="80905" name="TextBox 15"/>
          <p:cNvSpPr txBox="1"/>
          <p:nvPr/>
        </p:nvSpPr>
        <p:spPr>
          <a:xfrm>
            <a:off x="836613" y="1698625"/>
            <a:ext cx="552450" cy="568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>
              <a:lnSpc>
                <a:spcPct val="120000"/>
              </a:lnSpc>
            </a:pPr>
            <a:r>
              <a:rPr lang="en-US" altLang="zh-CN" sz="2600" b="1">
                <a:latin typeface="Arial" panose="020B0604020202020204" pitchFamily="34" charset="0"/>
                <a:ea typeface="楷体_GB2312" pitchFamily="49" charset="-122"/>
              </a:rPr>
              <a:t>2. </a:t>
            </a:r>
            <a:endParaRPr lang="en-US" altLang="zh-CN" sz="2600" b="1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0906" name="矩形 1"/>
          <p:cNvSpPr/>
          <p:nvPr/>
        </p:nvSpPr>
        <p:spPr>
          <a:xfrm>
            <a:off x="1258888" y="2276475"/>
            <a:ext cx="7375525" cy="895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20000"/>
              </a:lnSpc>
            </a:pPr>
            <a:r>
              <a:rPr lang="en-US" altLang="zh-CN" sz="2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信封里有一个圆，一个三角形，一个长方形。露出</a:t>
            </a:r>
            <a:endParaRPr lang="en-US" altLang="zh-CN" sz="22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2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一部分，你能猜猜它们是谁吗？</a:t>
            </a:r>
            <a:endParaRPr lang="zh-CN" altLang="en-US" sz="22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80907" name="组合 7"/>
          <p:cNvGrpSpPr/>
          <p:nvPr/>
        </p:nvGrpSpPr>
        <p:grpSpPr>
          <a:xfrm>
            <a:off x="1116013" y="3644900"/>
            <a:ext cx="4922837" cy="1817688"/>
            <a:chOff x="0" y="0"/>
            <a:chExt cx="4923460" cy="1818169"/>
          </a:xfrm>
        </p:grpSpPr>
        <p:grpSp>
          <p:nvGrpSpPr>
            <p:cNvPr id="80908" name="组合 6"/>
            <p:cNvGrpSpPr/>
            <p:nvPr/>
          </p:nvGrpSpPr>
          <p:grpSpPr>
            <a:xfrm>
              <a:off x="138487" y="0"/>
              <a:ext cx="4338724" cy="1532301"/>
              <a:chOff x="0" y="0"/>
              <a:chExt cx="4338724" cy="1532301"/>
            </a:xfrm>
          </p:grpSpPr>
          <p:sp>
            <p:nvSpPr>
              <p:cNvPr id="80909" name="等腰三角形 1"/>
              <p:cNvSpPr/>
              <p:nvPr/>
            </p:nvSpPr>
            <p:spPr>
              <a:xfrm>
                <a:off x="0" y="0"/>
                <a:ext cx="1620000" cy="90000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noFill/>
              </a:ln>
            </p:spPr>
            <p:txBody>
              <a:bodyPr anchor="ctr" anchorCtr="0"/>
              <a:lstStyle>
                <a:lvl1pPr marL="34290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>
                  <a:lnSpc>
                    <a:spcPct val="120000"/>
                  </a:lnSpc>
                  <a:spcBef>
                    <a:spcPct val="0"/>
                  </a:spcBef>
                  <a:buNone/>
                </a:pPr>
                <a:endParaRPr sz="2400" b="1" dirty="0">
                  <a:latin typeface="楷体_GB2312" pitchFamily="49" charset="-122"/>
                </a:endParaRPr>
              </a:p>
            </p:txBody>
          </p:sp>
          <p:sp>
            <p:nvSpPr>
              <p:cNvPr id="80910" name="Oval 8"/>
              <p:cNvSpPr/>
              <p:nvPr/>
            </p:nvSpPr>
            <p:spPr>
              <a:xfrm>
                <a:off x="1661939" y="0"/>
                <a:ext cx="1079500" cy="1079298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</a:ln>
            </p:spPr>
            <p:txBody>
              <a:bodyPr/>
              <a:lstStyle>
                <a:lvl1pPr marL="34290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>
                  <a:lnSpc>
                    <a:spcPct val="120000"/>
                  </a:lnSpc>
                  <a:spcBef>
                    <a:spcPct val="0"/>
                  </a:spcBef>
                  <a:buNone/>
                </a:pPr>
                <a:endParaRPr sz="2400" b="1" dirty="0">
                  <a:latin typeface="楷体_GB2312" pitchFamily="49" charset="-122"/>
                </a:endParaRPr>
              </a:p>
            </p:txBody>
          </p:sp>
          <p:sp>
            <p:nvSpPr>
              <p:cNvPr id="80911" name="矩形 2"/>
              <p:cNvSpPr/>
              <p:nvPr/>
            </p:nvSpPr>
            <p:spPr>
              <a:xfrm rot="2979149">
                <a:off x="3211761" y="405338"/>
                <a:ext cx="1440160" cy="813763"/>
              </a:xfrm>
              <a:prstGeom prst="rect">
                <a:avLst/>
              </a:prstGeom>
              <a:solidFill>
                <a:srgbClr val="FFFF66"/>
              </a:solidFill>
              <a:ln w="9525">
                <a:noFill/>
              </a:ln>
            </p:spPr>
            <p:txBody>
              <a:bodyPr anchor="ctr" anchorCtr="0"/>
              <a:p>
                <a:pPr algn="l">
                  <a:lnSpc>
                    <a:spcPct val="120000"/>
                  </a:lnSpc>
                </a:pPr>
                <a:endParaRPr sz="2000" b="1" dirty="0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sp>
          <p:nvSpPr>
            <p:cNvPr id="80912" name="Rectangle 9"/>
            <p:cNvSpPr/>
            <p:nvPr/>
          </p:nvSpPr>
          <p:spPr>
            <a:xfrm>
              <a:off x="0" y="450000"/>
              <a:ext cx="4923460" cy="1368169"/>
            </a:xfrm>
            <a:prstGeom prst="rect">
              <a:avLst/>
            </a:prstGeom>
            <a:solidFill>
              <a:srgbClr val="CCECFF"/>
            </a:solidFill>
            <a:ln w="9525" cap="flat" cmpd="sng">
              <a:solidFill>
                <a:srgbClr val="D5E8EA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20000" dir="5400000" algn="ctr" rotWithShape="0">
                <a:srgbClr val="000000">
                  <a:alpha val="37000"/>
                </a:srgbClr>
              </a:outerShdw>
            </a:effectLst>
          </p:spPr>
          <p:txBody>
            <a:bodyPr/>
            <a:lstStyle>
              <a:lvl1pPr marL="34290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>
                <a:lnSpc>
                  <a:spcPct val="120000"/>
                </a:lnSpc>
                <a:spcBef>
                  <a:spcPct val="0"/>
                </a:spcBef>
                <a:buNone/>
              </a:pPr>
              <a:endParaRPr sz="2400" b="1" dirty="0">
                <a:latin typeface="楷体_GB2312" pitchFamily="49" charset="-122"/>
              </a:endParaRPr>
            </a:p>
          </p:txBody>
        </p:sp>
      </p:grpSp>
      <p:sp>
        <p:nvSpPr>
          <p:cNvPr id="80913" name="矩形 80912"/>
          <p:cNvSpPr/>
          <p:nvPr/>
        </p:nvSpPr>
        <p:spPr>
          <a:xfrm>
            <a:off x="0" y="5727700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l">
              <a:lnSpc>
                <a:spcPct val="120000"/>
              </a:lnSpc>
            </a:pPr>
            <a:endParaRPr lang="en-US" altLang="x-none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/>
      <p:bldP spid="80901" grpId="0"/>
      <p:bldP spid="80902" grpId="0"/>
      <p:bldP spid="80903" grpId="0"/>
      <p:bldP spid="80904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992</Words>
  <Application>WPS 演示</Application>
  <PresentationFormat> </PresentationFormat>
  <Paragraphs>171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Arial</vt:lpstr>
      <vt:lpstr>宋体</vt:lpstr>
      <vt:lpstr>Wingdings</vt:lpstr>
      <vt:lpstr>楷体_GB2312</vt:lpstr>
      <vt:lpstr>新宋体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 </dc:creator>
  <cp:keywords> </cp:keywords>
  <dc:description> </dc:description>
  <dc:subject> </dc:subject>
  <cp:category> </cp:category>
  <cp:lastModifiedBy>qwe</cp:lastModifiedBy>
  <cp:revision>2</cp:revision>
  <dcterms:created xsi:type="dcterms:W3CDTF">2021-11-08T13:03:54Z</dcterms:created>
  <dcterms:modified xsi:type="dcterms:W3CDTF">2021-11-08T13:04:33Z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ICV">
    <vt:lpwstr>5D1C56FCF3284384A5131A7A296F5D02</vt:lpwstr>
  </property>
  <property fmtid="{D5CDD505-2E9C-101B-9397-08002B2CF9AE}" pid="4" name="KSOProductBuildVer">
    <vt:lpwstr>2052-11.1.0.11045</vt:lpwstr>
  </property>
</Properties>
</file>